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9F"/>
    <a:srgbClr val="FFFFC1"/>
    <a:srgbClr val="FFFFDD"/>
    <a:srgbClr val="663300"/>
    <a:srgbClr val="F07746"/>
    <a:srgbClr val="FFFF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10" autoAdjust="0"/>
    <p:restoredTop sz="94660"/>
  </p:normalViewPr>
  <p:slideViewPr>
    <p:cSldViewPr snapToGrid="0">
      <p:cViewPr>
        <p:scale>
          <a:sx n="86" d="100"/>
          <a:sy n="86" d="100"/>
        </p:scale>
        <p:origin x="110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1750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142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531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736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4864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322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844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0708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2146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705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792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29150-25C8-4C6F-A4FD-783762F9EAA6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A0753-95BD-495E-83B5-51E5453C1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8053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291004E0-D77D-4677-A770-8413C215D9C3}"/>
              </a:ext>
            </a:extLst>
          </p:cNvPr>
          <p:cNvSpPr/>
          <p:nvPr/>
        </p:nvSpPr>
        <p:spPr>
          <a:xfrm>
            <a:off x="96157" y="192899"/>
            <a:ext cx="6663873" cy="9116201"/>
          </a:xfrm>
          <a:prstGeom prst="roundRect">
            <a:avLst>
              <a:gd name="adj" fmla="val 5849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9F87D3E-B41D-4DBA-92E4-56768D038369}"/>
              </a:ext>
            </a:extLst>
          </p:cNvPr>
          <p:cNvSpPr/>
          <p:nvPr/>
        </p:nvSpPr>
        <p:spPr>
          <a:xfrm>
            <a:off x="572687" y="662990"/>
            <a:ext cx="5811942" cy="9079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4200" dirty="0">
                <a:ln w="0" cap="rnd" cmpd="sng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○○○町会</a:t>
            </a:r>
            <a:r>
              <a:rPr lang="ja-JP" altLang="en-US" sz="2400" dirty="0">
                <a:ln w="0" cap="rnd" cmpd="sng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です</a:t>
            </a:r>
            <a:r>
              <a:rPr lang="en-US" altLang="ja-JP" sz="2400" dirty="0">
                <a:ln w="0" cap="rnd" cmpd="sng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!!</a:t>
            </a:r>
          </a:p>
          <a:p>
            <a:pPr algn="ctr"/>
            <a:endParaRPr lang="en-US" altLang="ja-JP" sz="1100" dirty="0">
              <a:ln w="0" cap="rnd" cmpd="sng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DD0C6A2-BA1D-4ADF-BECE-7D60A8A8CE65}"/>
              </a:ext>
            </a:extLst>
          </p:cNvPr>
          <p:cNvSpPr/>
          <p:nvPr/>
        </p:nvSpPr>
        <p:spPr>
          <a:xfrm>
            <a:off x="308085" y="1553967"/>
            <a:ext cx="6192822" cy="1478388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050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r>
              <a:rPr lang="ja-JP" altLang="en-US" sz="11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町会は、一定の地域に住む人たちが、住みよいまちづくりのためにお互いに助け合い、地域におけるさまざまな問題をみんなで考え、みんなで活動する自主的な団体です。</a:t>
            </a:r>
            <a:endParaRPr lang="en-US" altLang="ja-JP" sz="11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「いざという時」に助け合うためには、どこにだれが住んでいるのか、普段から顔見知りの関係づくりをしておくことが大切です。</a:t>
            </a:r>
            <a:endParaRPr lang="en-US" altLang="ja-JP" sz="11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100" b="1" u="sng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en-US" sz="1400" b="1" u="sng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町会に参加して、ご近所に顔見知りを増やしませんか。ぜひ、この機会に加入をご検討ください。一緒に楽しくて安全な地域づくりを行いましょう。</a:t>
            </a:r>
            <a:endParaRPr kumimoji="1" lang="ja-JP" altLang="en-US" sz="1100" b="1" u="sng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EBD56B6-C4A0-4DD9-B401-23E46DCB8ED9}"/>
              </a:ext>
            </a:extLst>
          </p:cNvPr>
          <p:cNvSpPr/>
          <p:nvPr/>
        </p:nvSpPr>
        <p:spPr>
          <a:xfrm rot="21431939">
            <a:off x="190428" y="1449180"/>
            <a:ext cx="1617355" cy="24697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Q.</a:t>
            </a:r>
            <a:r>
              <a:rPr kumimoji="1" lang="ja-JP" altLang="en-US" sz="16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町会って？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7837E22-5C83-487C-A7E9-8E16C8A6CE4B}"/>
              </a:ext>
            </a:extLst>
          </p:cNvPr>
          <p:cNvSpPr/>
          <p:nvPr/>
        </p:nvSpPr>
        <p:spPr>
          <a:xfrm>
            <a:off x="352125" y="6169223"/>
            <a:ext cx="3363430" cy="22542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</a:t>
            </a:r>
            <a:r>
              <a:rPr kumimoji="1" lang="en-US" altLang="ja-JP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×</a:t>
            </a:r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△町会の町会費は</a:t>
            </a:r>
            <a:endParaRPr kumimoji="1" lang="en-US" altLang="ja-JP" sz="125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</a:t>
            </a:r>
            <a:r>
              <a:rPr kumimoji="1" lang="ja-JP" altLang="en-US" sz="1250" b="1" u="sng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年間○○○○円</a:t>
            </a:r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です。</a:t>
            </a:r>
            <a:endParaRPr kumimoji="1" lang="en-US" altLang="ja-JP" sz="125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集めた町会費で、○○～～～～をしたり、○○～～を行ったり、○○○～～を実施しています。</a:t>
            </a:r>
            <a:endParaRPr kumimoji="1" lang="en-US" altLang="ja-JP" sz="125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町会費の収支については、</a:t>
            </a:r>
            <a:endParaRPr kumimoji="1" lang="en-US" altLang="ja-JP" sz="125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毎年○月に実施する総会において、</a:t>
            </a:r>
            <a:endParaRPr kumimoji="1" lang="en-US" altLang="ja-JP" sz="125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みなさんに報告しています。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314DECB3-C496-4DF5-B910-A455DD274710}"/>
              </a:ext>
            </a:extLst>
          </p:cNvPr>
          <p:cNvSpPr/>
          <p:nvPr/>
        </p:nvSpPr>
        <p:spPr>
          <a:xfrm rot="21431939">
            <a:off x="262771" y="6004889"/>
            <a:ext cx="2220204" cy="323689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Q.</a:t>
            </a:r>
            <a:r>
              <a:rPr kumimoji="1" lang="ja-JP" altLang="en-US" sz="16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町会費はいくら？</a:t>
            </a:r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F43EBA4E-142B-4B01-94CF-6225913DA926}"/>
              </a:ext>
            </a:extLst>
          </p:cNvPr>
          <p:cNvSpPr/>
          <p:nvPr/>
        </p:nvSpPr>
        <p:spPr>
          <a:xfrm>
            <a:off x="3946643" y="6169223"/>
            <a:ext cx="2582299" cy="225156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〇</a:t>
            </a:r>
            <a:r>
              <a:rPr kumimoji="1" lang="en-US" altLang="ja-JP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×</a:t>
            </a:r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△町会は</a:t>
            </a:r>
            <a:r>
              <a:rPr kumimoji="1" lang="ja-JP" altLang="en-US" sz="1250" b="1" u="sng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〇〇世帯</a:t>
            </a:r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で構成されており、○○○○な地域を目指して活動しています。</a:t>
            </a:r>
            <a:endParaRPr kumimoji="1" lang="en-US" altLang="ja-JP" sz="125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町会に関する質問や、住んでいて何か困りごとがありましたら、お気軽に声をかけてください。</a:t>
            </a:r>
            <a:endParaRPr kumimoji="1" lang="en-US" altLang="ja-JP" sz="125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どうぞよろしくお願いします。</a:t>
            </a:r>
            <a:endParaRPr kumimoji="1" lang="en-US" altLang="ja-JP" sz="125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800"/>
              </a:lnSpc>
            </a:pPr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endParaRPr kumimoji="1" lang="en-US" altLang="ja-JP" sz="125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○</a:t>
            </a:r>
            <a:r>
              <a:rPr kumimoji="1" lang="en-US" altLang="ja-JP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×</a:t>
            </a:r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町会</a:t>
            </a:r>
            <a:endParaRPr kumimoji="1" lang="en-US" altLang="ja-JP" sz="125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2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町会長　○○　○○○</a:t>
            </a:r>
            <a:endParaRPr kumimoji="1" lang="en-US" altLang="ja-JP" sz="125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8" name="楕円 27">
            <a:extLst>
              <a:ext uri="{FF2B5EF4-FFF2-40B4-BE49-F238E27FC236}">
                <a16:creationId xmlns:a16="http://schemas.microsoft.com/office/drawing/2014/main" id="{6FB74C60-EE21-4C8E-8E7B-8DD8B664F240}"/>
              </a:ext>
            </a:extLst>
          </p:cNvPr>
          <p:cNvSpPr/>
          <p:nvPr/>
        </p:nvSpPr>
        <p:spPr>
          <a:xfrm>
            <a:off x="339043" y="310441"/>
            <a:ext cx="411141" cy="39159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こ</a:t>
            </a:r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7FE8AEC7-58C4-4D54-857B-E936DDB1A32C}"/>
              </a:ext>
            </a:extLst>
          </p:cNvPr>
          <p:cNvSpPr/>
          <p:nvPr/>
        </p:nvSpPr>
        <p:spPr>
          <a:xfrm>
            <a:off x="671136" y="311355"/>
            <a:ext cx="411141" cy="39159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ん</a:t>
            </a:r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361A76A6-49E6-4619-98E5-658FE31B3460}"/>
              </a:ext>
            </a:extLst>
          </p:cNvPr>
          <p:cNvSpPr/>
          <p:nvPr/>
        </p:nvSpPr>
        <p:spPr>
          <a:xfrm>
            <a:off x="1006197" y="305276"/>
            <a:ext cx="400098" cy="39087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に</a:t>
            </a:r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42B15676-978E-4A49-8A2A-CB005A87BBE4}"/>
              </a:ext>
            </a:extLst>
          </p:cNvPr>
          <p:cNvSpPr/>
          <p:nvPr/>
        </p:nvSpPr>
        <p:spPr>
          <a:xfrm>
            <a:off x="1311347" y="311355"/>
            <a:ext cx="411141" cy="39159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ち</a:t>
            </a:r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793B0804-D702-4999-8F1E-C0CB10F1B957}"/>
              </a:ext>
            </a:extLst>
          </p:cNvPr>
          <p:cNvSpPr/>
          <p:nvPr/>
        </p:nvSpPr>
        <p:spPr>
          <a:xfrm>
            <a:off x="1620118" y="304546"/>
            <a:ext cx="411141" cy="39159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は</a:t>
            </a:r>
          </a:p>
        </p:txBody>
      </p:sp>
      <p:sp>
        <p:nvSpPr>
          <p:cNvPr id="63" name="楕円 62">
            <a:extLst>
              <a:ext uri="{FF2B5EF4-FFF2-40B4-BE49-F238E27FC236}">
                <a16:creationId xmlns:a16="http://schemas.microsoft.com/office/drawing/2014/main" id="{D9A2AEA8-55F7-40DD-9E7D-0A8EF79DE53E}"/>
              </a:ext>
            </a:extLst>
          </p:cNvPr>
          <p:cNvSpPr/>
          <p:nvPr/>
        </p:nvSpPr>
        <p:spPr>
          <a:xfrm>
            <a:off x="1936311" y="310441"/>
            <a:ext cx="411141" cy="39159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！</a:t>
            </a: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DF888FB8-28DE-4B00-9CD1-88909DDD786E}"/>
              </a:ext>
            </a:extLst>
          </p:cNvPr>
          <p:cNvSpPr/>
          <p:nvPr/>
        </p:nvSpPr>
        <p:spPr>
          <a:xfrm rot="21431939">
            <a:off x="3839179" y="5987188"/>
            <a:ext cx="1421552" cy="32829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町会長より</a:t>
            </a: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22F53957-741B-4D6E-BA22-A627A8AEABE6}"/>
              </a:ext>
            </a:extLst>
          </p:cNvPr>
          <p:cNvSpPr txBox="1"/>
          <p:nvPr/>
        </p:nvSpPr>
        <p:spPr>
          <a:xfrm>
            <a:off x="-17353" y="9318449"/>
            <a:ext cx="6876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いざという時の助け合い～町会に加入しましょう～</a:t>
            </a:r>
          </a:p>
        </p:txBody>
      </p:sp>
      <p:sp>
        <p:nvSpPr>
          <p:cNvPr id="21" name="角丸四角形 20"/>
          <p:cNvSpPr/>
          <p:nvPr/>
        </p:nvSpPr>
        <p:spPr>
          <a:xfrm>
            <a:off x="875401" y="8694406"/>
            <a:ext cx="5238382" cy="46701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</a:t>
            </a:r>
            <a:r>
              <a:rPr kumimoji="1" lang="en-US" altLang="ja-JP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×</a:t>
            </a:r>
            <a:r>
              <a:rPr kumimoji="1" lang="ja-JP" altLang="en-US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△町会　町会長（□□）　電話○○○</a:t>
            </a:r>
            <a:r>
              <a:rPr kumimoji="1" lang="en-US" altLang="ja-JP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-</a:t>
            </a:r>
            <a:r>
              <a:rPr kumimoji="1" lang="ja-JP" altLang="en-US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○○○○</a:t>
            </a:r>
            <a:r>
              <a:rPr kumimoji="1" lang="en-US" altLang="ja-JP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-</a:t>
            </a:r>
            <a:r>
              <a:rPr kumimoji="1" lang="ja-JP" altLang="en-US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○○○○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DF888FB8-28DE-4B00-9CD1-88909DDD786E}"/>
              </a:ext>
            </a:extLst>
          </p:cNvPr>
          <p:cNvSpPr/>
          <p:nvPr/>
        </p:nvSpPr>
        <p:spPr>
          <a:xfrm rot="21431939">
            <a:off x="615571" y="8543831"/>
            <a:ext cx="1984742" cy="290628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加入申し込み先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377555" y="212785"/>
            <a:ext cx="4065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町会加入のご案内</a:t>
            </a:r>
          </a:p>
        </p:txBody>
      </p:sp>
      <p:sp>
        <p:nvSpPr>
          <p:cNvPr id="127" name="テキスト ボックス 126"/>
          <p:cNvSpPr txBox="1"/>
          <p:nvPr/>
        </p:nvSpPr>
        <p:spPr>
          <a:xfrm rot="1031991">
            <a:off x="2939174" y="7460443"/>
            <a:ext cx="550769" cy="77617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noAutofit/>
          </a:bodyPr>
          <a:lstStyle/>
          <a:p>
            <a:pPr algn="ctr"/>
            <a:r>
              <a:rPr kumimoji="1" lang="ja-JP" altLang="en-US" sz="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○○町会</a:t>
            </a:r>
            <a:endParaRPr kumimoji="1" lang="en-US" altLang="ja-JP" sz="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総会資料</a:t>
            </a:r>
          </a:p>
        </p:txBody>
      </p:sp>
      <p:sp>
        <p:nvSpPr>
          <p:cNvPr id="113" name="正方形/長方形 112">
            <a:extLst>
              <a:ext uri="{FF2B5EF4-FFF2-40B4-BE49-F238E27FC236}">
                <a16:creationId xmlns:a16="http://schemas.microsoft.com/office/drawing/2014/main" id="{C80DD501-9178-474B-B666-AB42169440EF}"/>
              </a:ext>
            </a:extLst>
          </p:cNvPr>
          <p:cNvSpPr/>
          <p:nvPr/>
        </p:nvSpPr>
        <p:spPr>
          <a:xfrm>
            <a:off x="337493" y="3303331"/>
            <a:ext cx="6192822" cy="25477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200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439527" y="5082847"/>
            <a:ext cx="602440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こんな活動も行っています！</a:t>
            </a:r>
            <a:endParaRPr kumimoji="1" lang="en-US" altLang="ja-JP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・公園の清掃　　・老人クラブ活動　・再生資源回収運動（年４回）　</a:t>
            </a:r>
            <a:endParaRPr kumimoji="1" lang="en-US" altLang="ja-JP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・地域の困りごとへの相談や行政への意見・要望　  など</a:t>
            </a:r>
          </a:p>
        </p:txBody>
      </p:sp>
      <p:sp>
        <p:nvSpPr>
          <p:cNvPr id="130" name="角丸四角形 129"/>
          <p:cNvSpPr/>
          <p:nvPr/>
        </p:nvSpPr>
        <p:spPr>
          <a:xfrm>
            <a:off x="95544" y="3530759"/>
            <a:ext cx="2741186" cy="347397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ysClr val="windowText" lastClr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＜子どもの見守り＞</a:t>
            </a:r>
          </a:p>
        </p:txBody>
      </p:sp>
      <p:sp>
        <p:nvSpPr>
          <p:cNvPr id="135" name="角丸四角形 134"/>
          <p:cNvSpPr/>
          <p:nvPr/>
        </p:nvSpPr>
        <p:spPr>
          <a:xfrm>
            <a:off x="3884216" y="3528726"/>
            <a:ext cx="2707151" cy="332875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ysClr val="windowText" lastClr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＜ごみ置き場の設置・管理＞</a:t>
            </a:r>
          </a:p>
        </p:txBody>
      </p:sp>
      <p:sp>
        <p:nvSpPr>
          <p:cNvPr id="136" name="角丸四角形 135"/>
          <p:cNvSpPr/>
          <p:nvPr/>
        </p:nvSpPr>
        <p:spPr>
          <a:xfrm>
            <a:off x="2354317" y="3523854"/>
            <a:ext cx="1592326" cy="347397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ysClr val="windowText" lastClr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＜地域除雪＞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4624F75-29A9-485F-933D-37853CC8AF38}"/>
              </a:ext>
            </a:extLst>
          </p:cNvPr>
          <p:cNvSpPr/>
          <p:nvPr/>
        </p:nvSpPr>
        <p:spPr>
          <a:xfrm rot="21431939">
            <a:off x="210569" y="3165956"/>
            <a:ext cx="2888775" cy="28004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Q.</a:t>
            </a:r>
            <a:r>
              <a:rPr kumimoji="1" lang="ja-JP" altLang="en-US" sz="16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どんな活動をしているの？</a:t>
            </a:r>
          </a:p>
        </p:txBody>
      </p:sp>
      <p:sp>
        <p:nvSpPr>
          <p:cNvPr id="20" name="角丸四角形 19"/>
          <p:cNvSpPr/>
          <p:nvPr/>
        </p:nvSpPr>
        <p:spPr>
          <a:xfrm>
            <a:off x="2481659" y="3996005"/>
            <a:ext cx="1468382" cy="78445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イラスト、写真</a:t>
            </a:r>
            <a:endParaRPr kumimoji="1"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など</a:t>
            </a:r>
          </a:p>
        </p:txBody>
      </p:sp>
      <p:sp>
        <p:nvSpPr>
          <p:cNvPr id="116" name="角丸四角形 115"/>
          <p:cNvSpPr/>
          <p:nvPr/>
        </p:nvSpPr>
        <p:spPr>
          <a:xfrm>
            <a:off x="731946" y="3993145"/>
            <a:ext cx="1468382" cy="78445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イラスト、写真</a:t>
            </a:r>
            <a:endParaRPr kumimoji="1"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など</a:t>
            </a:r>
          </a:p>
        </p:txBody>
      </p:sp>
      <p:sp>
        <p:nvSpPr>
          <p:cNvPr id="117" name="角丸四角形 116"/>
          <p:cNvSpPr/>
          <p:nvPr/>
        </p:nvSpPr>
        <p:spPr>
          <a:xfrm>
            <a:off x="4533179" y="3981413"/>
            <a:ext cx="1468382" cy="78445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イラスト、写真</a:t>
            </a:r>
            <a:endParaRPr kumimoji="1"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など</a:t>
            </a:r>
          </a:p>
        </p:txBody>
      </p:sp>
    </p:spTree>
    <p:extLst>
      <p:ext uri="{BB962C8B-B14F-4D97-AF65-F5344CB8AC3E}">
        <p14:creationId xmlns:p14="http://schemas.microsoft.com/office/powerpoint/2010/main" val="939220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1338</TotalTime>
  <Words>407</Words>
  <Application>Microsoft Office PowerPoint</Application>
  <PresentationFormat>A4 210 x 297 mm</PresentationFormat>
  <Paragraphs>47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BIZ UDPゴシック</vt:lpstr>
      <vt:lpstr>BIZ UDゴシック</vt:lpstr>
      <vt:lpstr>HGP創英角ﾎﾟｯﾌﾟ体</vt:lpstr>
      <vt:lpstr>HGS創英角ﾎﾟｯﾌﾟ体</vt:lpstr>
      <vt:lpstr>HG創英角ﾎﾟｯﾌﾟ体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赤石　未那子</dc:creator>
  <cp:lastModifiedBy>Windows ユーザー</cp:lastModifiedBy>
  <cp:revision>1</cp:revision>
  <cp:lastPrinted>2021-05-14T11:02:10Z</cp:lastPrinted>
  <dcterms:created xsi:type="dcterms:W3CDTF">2021-01-05T11:31:53Z</dcterms:created>
  <dcterms:modified xsi:type="dcterms:W3CDTF">2023-04-24T05:53:16Z</dcterms:modified>
</cp:coreProperties>
</file>